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DFF2"/>
    <a:srgbClr val="45D0E3"/>
    <a:srgbClr val="267D80"/>
    <a:srgbClr val="FF0066"/>
    <a:srgbClr val="FF00FF"/>
    <a:srgbClr val="BBDC99"/>
    <a:srgbClr val="60C9D7"/>
    <a:srgbClr val="15B8CE"/>
    <a:srgbClr val="29B5E7"/>
    <a:srgbClr val="50C2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>
        <p:scale>
          <a:sx n="66" d="100"/>
          <a:sy n="66" d="100"/>
        </p:scale>
        <p:origin x="2802" y="10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678900C-8E47-F75A-662B-5775CBE5A9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61862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376F27B-AD69-9038-C29B-0B79656B6AED}"/>
              </a:ext>
            </a:extLst>
          </p:cNvPr>
          <p:cNvSpPr txBox="1"/>
          <p:nvPr/>
        </p:nvSpPr>
        <p:spPr>
          <a:xfrm>
            <a:off x="4779034" y="3083942"/>
            <a:ext cx="4192438" cy="1323439"/>
          </a:xfrm>
          <a:prstGeom prst="rect">
            <a:avLst/>
          </a:prstGeom>
          <a:noFill/>
          <a:ln w="28575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PIR </a:t>
            </a:r>
            <a:r>
              <a:rPr lang="ko-KR" altLang="en-US" sz="1600" i="0" u="none" strike="noStrike" baseline="0" dirty="0">
                <a:solidFill>
                  <a:srgbClr val="211D1E"/>
                </a:solidFill>
                <a:latin typeface="+mn-ea"/>
              </a:rPr>
              <a:t>센서에 물체의 이동이 감지되면 집게</a:t>
            </a:r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(servo1)</a:t>
            </a:r>
            <a:r>
              <a:rPr lang="ko-KR" altLang="en-US" sz="1600" i="0" u="none" strike="noStrike" baseline="0" dirty="0">
                <a:solidFill>
                  <a:srgbClr val="211D1E"/>
                </a:solidFill>
                <a:latin typeface="+mn-ea"/>
              </a:rPr>
              <a:t>로 잡은 후 팔</a:t>
            </a:r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(servo2)</a:t>
            </a:r>
            <a:r>
              <a:rPr lang="ko-KR" altLang="en-US" sz="1600" i="0" u="none" strike="noStrike" baseline="0" dirty="0">
                <a:solidFill>
                  <a:srgbClr val="211D1E"/>
                </a:solidFill>
                <a:latin typeface="+mn-ea"/>
              </a:rPr>
              <a:t>을 들어올린다</a:t>
            </a:r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</a:p>
          <a:p>
            <a:pPr latinLnBrk="1"/>
            <a:r>
              <a:rPr lang="ko-KR" altLang="en-US" sz="1600" i="0" u="none" strike="noStrike" baseline="0" dirty="0">
                <a:solidFill>
                  <a:srgbClr val="211D1E"/>
                </a:solidFill>
                <a:latin typeface="+mn-ea"/>
              </a:rPr>
              <a:t>물체의 이동이 없는 것이 감지되면 이전 동작의 역순으로 움직인다</a:t>
            </a:r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(</a:t>
            </a:r>
            <a:r>
              <a:rPr lang="ko-KR" altLang="en-US" sz="1600" i="0" u="none" strike="noStrike" baseline="0" dirty="0">
                <a:solidFill>
                  <a:srgbClr val="211D1E"/>
                </a:solidFill>
                <a:latin typeface="+mn-ea"/>
              </a:rPr>
              <a:t>팔을 내린 후 집게를 벌린다</a:t>
            </a:r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.).</a:t>
            </a:r>
            <a:endParaRPr lang="ko-KR" altLang="en-US" sz="1600" dirty="0">
              <a:latin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4648887-8784-3DA0-AF99-BEC3412B30CA}"/>
              </a:ext>
            </a:extLst>
          </p:cNvPr>
          <p:cNvSpPr txBox="1"/>
          <p:nvPr/>
        </p:nvSpPr>
        <p:spPr>
          <a:xfrm>
            <a:off x="4779034" y="4678582"/>
            <a:ext cx="4192438" cy="830997"/>
          </a:xfrm>
          <a:prstGeom prst="rect">
            <a:avLst/>
          </a:prstGeom>
          <a:noFill/>
          <a:ln w="28575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ko-KR" altLang="en-US" sz="1600" i="0" u="none" strike="noStrike" baseline="0" dirty="0">
                <a:solidFill>
                  <a:srgbClr val="211D1E"/>
                </a:solidFill>
                <a:latin typeface="+mn-ea"/>
              </a:rPr>
              <a:t>‘</a:t>
            </a:r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servo1.write( ), servo2.write( )’ </a:t>
            </a:r>
            <a:r>
              <a:rPr lang="ko-KR" altLang="en-US" sz="1600" i="0" u="none" strike="noStrike" baseline="0" dirty="0">
                <a:solidFill>
                  <a:srgbClr val="211D1E"/>
                </a:solidFill>
                <a:latin typeface="+mn-ea"/>
              </a:rPr>
              <a:t>코드의 값</a:t>
            </a:r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(</a:t>
            </a:r>
            <a:r>
              <a:rPr lang="ko-KR" altLang="en-US" sz="1600" i="0" u="none" strike="noStrike" baseline="0" dirty="0">
                <a:solidFill>
                  <a:srgbClr val="211D1E"/>
                </a:solidFill>
                <a:latin typeface="+mn-ea"/>
              </a:rPr>
              <a:t>괄호 안의 값</a:t>
            </a:r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)</a:t>
            </a:r>
            <a:r>
              <a:rPr lang="ko-KR" altLang="en-US" sz="1600" i="0" u="none" strike="noStrike" baseline="0" dirty="0">
                <a:solidFill>
                  <a:srgbClr val="211D1E"/>
                </a:solidFill>
                <a:latin typeface="+mn-ea"/>
              </a:rPr>
              <a:t>을 변경하면 회전하는 움직임의 크기를 조절할 수 있다</a:t>
            </a:r>
            <a:r>
              <a:rPr lang="en-US" altLang="ko-KR" sz="1600" i="0" u="none" strike="noStrike" baseline="0" dirty="0">
                <a:solidFill>
                  <a:srgbClr val="211D1E"/>
                </a:solidFill>
                <a:latin typeface="+mn-ea"/>
              </a:rPr>
              <a:t>.</a:t>
            </a:r>
            <a:endParaRPr lang="ko-KR" altLang="en-US" sz="1600" dirty="0">
              <a:latin typeface="+mn-ea"/>
            </a:endParaRPr>
          </a:p>
        </p:txBody>
      </p:sp>
      <p:sp>
        <p:nvSpPr>
          <p:cNvPr id="15" name="오른쪽 대괄호 14">
            <a:extLst>
              <a:ext uri="{FF2B5EF4-FFF2-40B4-BE49-F238E27FC236}">
                <a16:creationId xmlns:a16="http://schemas.microsoft.com/office/drawing/2014/main" id="{C08871EF-483F-D515-B002-6FECFD623EF3}"/>
              </a:ext>
            </a:extLst>
          </p:cNvPr>
          <p:cNvSpPr/>
          <p:nvPr/>
        </p:nvSpPr>
        <p:spPr>
          <a:xfrm>
            <a:off x="4037162" y="3100111"/>
            <a:ext cx="258792" cy="799029"/>
          </a:xfrm>
          <a:prstGeom prst="rightBracket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오른쪽 대괄호 15">
            <a:extLst>
              <a:ext uri="{FF2B5EF4-FFF2-40B4-BE49-F238E27FC236}">
                <a16:creationId xmlns:a16="http://schemas.microsoft.com/office/drawing/2014/main" id="{4CD27388-9C4B-CDA3-C9A9-AE61E60738BA}"/>
              </a:ext>
            </a:extLst>
          </p:cNvPr>
          <p:cNvSpPr/>
          <p:nvPr/>
        </p:nvSpPr>
        <p:spPr>
          <a:xfrm>
            <a:off x="4037162" y="4579540"/>
            <a:ext cx="258792" cy="1208785"/>
          </a:xfrm>
          <a:prstGeom prst="rightBracket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A032CF5E-B1D3-7A56-E4DD-C55FD48CCA44}"/>
              </a:ext>
            </a:extLst>
          </p:cNvPr>
          <p:cNvCxnSpPr/>
          <p:nvPr/>
        </p:nvCxnSpPr>
        <p:spPr>
          <a:xfrm>
            <a:off x="4295954" y="3562709"/>
            <a:ext cx="483080" cy="0"/>
          </a:xfrm>
          <a:prstGeom prst="line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2E6E711C-A4DC-1F30-2540-0D06AE3F7DA3}"/>
              </a:ext>
            </a:extLst>
          </p:cNvPr>
          <p:cNvCxnSpPr/>
          <p:nvPr/>
        </p:nvCxnSpPr>
        <p:spPr>
          <a:xfrm>
            <a:off x="4295954" y="5124090"/>
            <a:ext cx="483080" cy="0"/>
          </a:xfrm>
          <a:prstGeom prst="line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385412-E611-A051-9026-2AF34F3CD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B03880CF-112B-84F3-9880-98CD23BACA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458742"/>
              </p:ext>
            </p:extLst>
          </p:nvPr>
        </p:nvGraphicFramePr>
        <p:xfrm>
          <a:off x="53975" y="705212"/>
          <a:ext cx="8988425" cy="61527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92472">
                  <a:extLst>
                    <a:ext uri="{9D8B030D-6E8A-4147-A177-3AD203B41FA5}">
                      <a16:colId xmlns:a16="http://schemas.microsoft.com/office/drawing/2014/main" val="1728858480"/>
                    </a:ext>
                  </a:extLst>
                </a:gridCol>
                <a:gridCol w="7995953">
                  <a:extLst>
                    <a:ext uri="{9D8B030D-6E8A-4147-A177-3AD203B41FA5}">
                      <a16:colId xmlns:a16="http://schemas.microsoft.com/office/drawing/2014/main" val="2342225209"/>
                    </a:ext>
                  </a:extLst>
                </a:gridCol>
              </a:tblGrid>
              <a:tr h="468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서보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모터를 사용하기 위해 사용 선언을 먼저 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88279"/>
                  </a:ext>
                </a:extLst>
              </a:tr>
              <a:tr h="468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2~3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두 개의 </a:t>
                      </a:r>
                      <a:r>
                        <a:rPr lang="ko-KR" altLang="en-US" sz="2200" kern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서보</a:t>
                      </a:r>
                      <a:r>
                        <a:rPr lang="ko-KR" altLang="en-US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모터를 활용하기 위한 준비를 한다</a:t>
                      </a:r>
                      <a:r>
                        <a:rPr lang="en-US" altLang="ko-KR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</a:t>
                      </a:r>
                      <a:r>
                        <a:rPr lang="en-US" altLang="ko-K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494522"/>
                  </a:ext>
                </a:extLst>
              </a:tr>
              <a:tr h="8359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4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아두이노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보드를 구동하면 한 번만 실행될 명령들을 읽는 부분의 시작이다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582619"/>
                  </a:ext>
                </a:extLst>
              </a:tr>
              <a:tr h="468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5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보드의 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핀 기능을 설정한다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(PIR 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센서 신호선 연결 핀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534130"/>
                  </a:ext>
                </a:extLst>
              </a:tr>
              <a:tr h="468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6~7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두 개의 </a:t>
                      </a:r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서보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모터가 각각 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11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, 10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핀에 연결됨을 선언한다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244233"/>
                  </a:ext>
                </a:extLst>
              </a:tr>
              <a:tr h="468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8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void setup’ 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내용의 끝을 알린다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8074958"/>
                  </a:ext>
                </a:extLst>
              </a:tr>
              <a:tr h="8359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9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아두이노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보드를 구동하면 반복적으로 실행될 명령들을 읽는 부분의 시작이다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037099"/>
                  </a:ext>
                </a:extLst>
              </a:tr>
              <a:tr h="468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10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핀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(PIR 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센서 신호선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의 값을 ‘</a:t>
                      </a:r>
                      <a:r>
                        <a:rPr lang="en-US" altLang="ko-KR" sz="2200" dirty="0" err="1">
                          <a:latin typeface="+mn-ea"/>
                          <a:ea typeface="+mn-ea"/>
                        </a:rPr>
                        <a:t>readValue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’ 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변수에 저장한다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352370"/>
                  </a:ext>
                </a:extLst>
              </a:tr>
              <a:tr h="8359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11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2200" dirty="0" err="1">
                          <a:latin typeface="+mn-ea"/>
                          <a:ea typeface="+mn-ea"/>
                        </a:rPr>
                        <a:t>readValue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’ 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값이 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HIGH(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감지 상태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일 경우만 ‘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12~15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</a:t>
                      </a:r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행’을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실행하도록 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20023"/>
                  </a:ext>
                </a:extLst>
              </a:tr>
              <a:tr h="8359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12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</a:t>
                      </a:r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서보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모터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(11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핀에 연결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를 각도 ‘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0’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의 위치로 이동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집게로 잡기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885610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58CCF40-2A65-4318-96A5-CE582F023976}"/>
              </a:ext>
            </a:extLst>
          </p:cNvPr>
          <p:cNvSpPr txBox="1"/>
          <p:nvPr/>
        </p:nvSpPr>
        <p:spPr>
          <a:xfrm>
            <a:off x="512962" y="85244"/>
            <a:ext cx="8242672" cy="56608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latinLnBrk="1">
              <a:lnSpc>
                <a:spcPts val="4000"/>
              </a:lnSpc>
              <a:spcAft>
                <a:spcPts val="1500"/>
              </a:spcAft>
              <a:defRPr/>
            </a:pPr>
            <a:r>
              <a:rPr lang="ko-KR" altLang="en-US" sz="2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맑은 고딕" panose="020B0503020000020004" pitchFamily="50" charset="-127"/>
              </a:rPr>
              <a:t>코드 설명</a:t>
            </a:r>
          </a:p>
        </p:txBody>
      </p:sp>
      <p:sp>
        <p:nvSpPr>
          <p:cNvPr id="14" name="Google Shape;11;p2">
            <a:extLst>
              <a:ext uri="{FF2B5EF4-FFF2-40B4-BE49-F238E27FC236}">
                <a16:creationId xmlns:a16="http://schemas.microsoft.com/office/drawing/2014/main" id="{65769726-BA71-0D6E-D760-5E280F57A39E}"/>
              </a:ext>
            </a:extLst>
          </p:cNvPr>
          <p:cNvSpPr/>
          <p:nvPr/>
        </p:nvSpPr>
        <p:spPr>
          <a:xfrm>
            <a:off x="192749" y="188074"/>
            <a:ext cx="357801" cy="357801"/>
          </a:xfrm>
          <a:prstGeom prst="ellipse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defTabSz="914400" fontAlgn="base"/>
            <a:endParaRPr sz="2400" b="1" dirty="0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775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85B5C6-98D4-6CA9-3A37-AFC16154B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A3657371-6D9F-5EC5-FB2B-290521DFC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281812"/>
              </p:ext>
            </p:extLst>
          </p:nvPr>
        </p:nvGraphicFramePr>
        <p:xfrm>
          <a:off x="53975" y="52070"/>
          <a:ext cx="8973911" cy="6805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90869">
                  <a:extLst>
                    <a:ext uri="{9D8B030D-6E8A-4147-A177-3AD203B41FA5}">
                      <a16:colId xmlns:a16="http://schemas.microsoft.com/office/drawing/2014/main" val="1728858480"/>
                    </a:ext>
                  </a:extLst>
                </a:gridCol>
                <a:gridCol w="7983042">
                  <a:extLst>
                    <a:ext uri="{9D8B030D-6E8A-4147-A177-3AD203B41FA5}">
                      <a16:colId xmlns:a16="http://schemas.microsoft.com/office/drawing/2014/main" val="2342225209"/>
                    </a:ext>
                  </a:extLst>
                </a:gridCol>
              </a:tblGrid>
              <a:tr h="90988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13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0.3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초 동안 대기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현 상태 유지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), 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물체를 잡은 동작을 유지한다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411039"/>
                  </a:ext>
                </a:extLst>
              </a:tr>
              <a:tr h="90988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14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</a:t>
                      </a:r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서보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모터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(10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핀에 연결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를 각도 ‘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60’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의 위치로 이동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팔 들어 올림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88279"/>
                  </a:ext>
                </a:extLst>
              </a:tr>
              <a:tr h="5095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15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0.2</a:t>
                      </a:r>
                      <a:r>
                        <a:rPr lang="ko-KR" altLang="en-US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초 동안 대기</a:t>
                      </a:r>
                      <a:r>
                        <a:rPr lang="en-US" altLang="ko-KR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현 상태 유지</a:t>
                      </a:r>
                      <a:r>
                        <a:rPr lang="en-US" altLang="ko-KR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한다</a:t>
                      </a:r>
                      <a:r>
                        <a:rPr lang="en-US" altLang="ko-KR" sz="2200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.	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494522"/>
                  </a:ext>
                </a:extLst>
              </a:tr>
              <a:tr h="90988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16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2200" dirty="0" err="1">
                          <a:latin typeface="+mn-ea"/>
                          <a:ea typeface="+mn-ea"/>
                        </a:rPr>
                        <a:t>readValue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’ 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값이 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HIGH(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감지 상태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가 아닐 경우만 ‘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17~20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</a:t>
                      </a:r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행’을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실행하도록 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	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582619"/>
                  </a:ext>
                </a:extLst>
              </a:tr>
              <a:tr h="5095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17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</a:t>
                      </a:r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서보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모터를 각도 ‘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0’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의 위치로 이동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팔 내림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	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6534130"/>
                  </a:ext>
                </a:extLst>
              </a:tr>
              <a:tr h="5095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18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0.3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초 동안 대기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현 상태 유지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), 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팔을 내린 동작을 유지한다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244233"/>
                  </a:ext>
                </a:extLst>
              </a:tr>
              <a:tr h="5095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19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번 </a:t>
                      </a:r>
                      <a:r>
                        <a:rPr lang="ko-KR" altLang="en-US" sz="2200" dirty="0" err="1">
                          <a:latin typeface="+mn-ea"/>
                          <a:ea typeface="+mn-ea"/>
                        </a:rPr>
                        <a:t>서보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 모터를 각도 ‘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30’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의 위치로 이동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집게 벌리기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8074958"/>
                  </a:ext>
                </a:extLst>
              </a:tr>
              <a:tr h="5095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20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0.2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초 동안 대기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현 상태 유지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	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037099"/>
                  </a:ext>
                </a:extLst>
              </a:tr>
              <a:tr h="5095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21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조건에 따른 명령 내용의 끝을 알린다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352370"/>
                  </a:ext>
                </a:extLst>
              </a:tr>
              <a:tr h="5095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22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0.3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초 동안 대기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현 상태 유지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한다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	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20023"/>
                  </a:ext>
                </a:extLst>
              </a:tr>
              <a:tr h="5095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200" b="1" dirty="0">
                          <a:latin typeface="+mn-ea"/>
                          <a:ea typeface="+mn-ea"/>
                        </a:rPr>
                        <a:t>23</a:t>
                      </a:r>
                      <a:endParaRPr lang="ko-KR" altLang="en-US" sz="22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FF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void loop’ </a:t>
                      </a:r>
                      <a:r>
                        <a:rPr lang="ko-KR" altLang="en-US" sz="2200" dirty="0">
                          <a:latin typeface="+mn-ea"/>
                          <a:ea typeface="+mn-ea"/>
                        </a:rPr>
                        <a:t>내용의 끝을 알린다</a:t>
                      </a:r>
                      <a:r>
                        <a:rPr lang="en-US" altLang="ko-KR" sz="2200" dirty="0">
                          <a:latin typeface="+mn-ea"/>
                          <a:ea typeface="+mn-ea"/>
                        </a:rPr>
                        <a:t>. </a:t>
                      </a:r>
                      <a:endParaRPr lang="ko-KR" altLang="en-US" sz="22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0885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1757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 latinLnBrk="1">
          <a:defRPr sz="2400" b="0" i="0" u="none" strike="noStrike" baseline="0" dirty="0">
            <a:solidFill>
              <a:srgbClr val="000000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415</TotalTime>
  <Words>381</Words>
  <Application>Microsoft Office PowerPoint</Application>
  <PresentationFormat>화면 슬라이드 쇼(4:3)</PresentationFormat>
  <Paragraphs>46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32</cp:revision>
  <dcterms:created xsi:type="dcterms:W3CDTF">2024-11-29T07:51:56Z</dcterms:created>
  <dcterms:modified xsi:type="dcterms:W3CDTF">2024-12-27T05:29:58Z</dcterms:modified>
</cp:coreProperties>
</file>